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6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1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F8FBD1-A3F4-4615-9269-15BB7CC26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409F77D-3FF8-418B-AE5F-C8402370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FD5BA-CDFA-48E5-B20E-56505210A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445" y="1231894"/>
            <a:ext cx="6020626" cy="4339177"/>
          </a:xfrm>
        </p:spPr>
        <p:txBody>
          <a:bodyPr>
            <a:normAutofit/>
          </a:bodyPr>
          <a:lstStyle/>
          <a:p>
            <a:pPr algn="l"/>
            <a:r>
              <a:rPr lang="en-GB" sz="9600" dirty="0"/>
              <a:t>Project 4 </a:t>
            </a:r>
            <a:br>
              <a:rPr lang="en-GB" sz="9600" dirty="0"/>
            </a:br>
            <a:r>
              <a:rPr lang="en-GB" sz="9600" dirty="0"/>
              <a:t>	</a:t>
            </a:r>
            <a:r>
              <a:rPr lang="en-GB" sz="8800" dirty="0"/>
              <a:t>Demo 2</a:t>
            </a:r>
            <a:endParaRPr lang="en-GB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A5D7E-EE2B-4019-BB30-204FF727B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27" y="5660572"/>
            <a:ext cx="6020627" cy="785904"/>
          </a:xfrm>
        </p:spPr>
        <p:txBody>
          <a:bodyPr anchor="ctr">
            <a:normAutofit/>
          </a:bodyPr>
          <a:lstStyle/>
          <a:p>
            <a:pPr algn="l"/>
            <a:r>
              <a:rPr lang="en-GB">
                <a:solidFill>
                  <a:schemeClr val="bg2"/>
                </a:solidFill>
              </a:rPr>
              <a:t>Alicia Smith    |    A00267161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0170C7-93CF-4AF8-8D9E-6DD63FE62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20BCFB-BA6C-4BBA-A153-FE4F96085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44" y="1783090"/>
            <a:ext cx="3995592" cy="32963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F354DFC-EDD7-4998-853B-9EDDF640EFB4}"/>
              </a:ext>
            </a:extLst>
          </p:cNvPr>
          <p:cNvSpPr txBox="1">
            <a:spLocks/>
          </p:cNvSpPr>
          <p:nvPr/>
        </p:nvSpPr>
        <p:spPr>
          <a:xfrm>
            <a:off x="2513309" y="5961777"/>
            <a:ext cx="7165383" cy="896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0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AECD97-688D-4AE7-9838-616620200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D47A-D858-462A-A828-67B80045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0744" y="372863"/>
            <a:ext cx="7475334" cy="1738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Project Overview: 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Android App to retrieve Spotify song recommendations based on user’s top songs from listening history</a:t>
            </a:r>
            <a:endParaRPr lang="en-US" sz="24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47FB3A-C0F9-4DD9-A4E0-B203F96AA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D844-8919-4AA6-A0A7-7B2450FB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9" y="1565556"/>
            <a:ext cx="3112442" cy="37268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Recap</a:t>
            </a:r>
          </a:p>
          <a:p>
            <a:pPr algn="ctr"/>
            <a:r>
              <a:rPr lang="en-US" sz="3600" b="0" dirty="0">
                <a:solidFill>
                  <a:schemeClr val="tx2"/>
                </a:solidFill>
                <a:latin typeface="+mj-lt"/>
              </a:rPr>
              <a:t>(Demo 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FCFD1D-1E9C-4E30-A7D3-F7C247FD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7A7FA2-B414-4584-8A83-AEEAD3BB60F9}"/>
              </a:ext>
            </a:extLst>
          </p:cNvPr>
          <p:cNvSpPr txBox="1">
            <a:spLocks/>
          </p:cNvSpPr>
          <p:nvPr/>
        </p:nvSpPr>
        <p:spPr>
          <a:xfrm>
            <a:off x="4420744" y="2183537"/>
            <a:ext cx="7475334" cy="1738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Tools: 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Spotify API, Python, </a:t>
            </a:r>
            <a:r>
              <a:rPr lang="en-US" sz="1800" dirty="0" err="1">
                <a:solidFill>
                  <a:schemeClr val="bg2"/>
                </a:solidFill>
                <a:latin typeface="+mn-lt"/>
              </a:rPr>
              <a:t>mysql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, firebase, Xamarin, unity, </a:t>
            </a:r>
            <a:r>
              <a:rPr lang="en-US" sz="1800" dirty="0" err="1">
                <a:solidFill>
                  <a:schemeClr val="bg2"/>
                </a:solidFill>
                <a:latin typeface="+mn-lt"/>
              </a:rPr>
              <a:t>arcore</a:t>
            </a:r>
            <a:endParaRPr lang="en-US" sz="24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A9FC3-5C9C-4284-9D12-55B32B83A71D}"/>
              </a:ext>
            </a:extLst>
          </p:cNvPr>
          <p:cNvSpPr txBox="1">
            <a:spLocks/>
          </p:cNvSpPr>
          <p:nvPr/>
        </p:nvSpPr>
        <p:spPr>
          <a:xfrm>
            <a:off x="4420744" y="3921577"/>
            <a:ext cx="7475334" cy="271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Suggestions from demo 1: </a:t>
            </a:r>
            <a:br>
              <a:rPr lang="en-US" sz="1800" b="1" dirty="0">
                <a:solidFill>
                  <a:schemeClr val="bg2"/>
                </a:solidFill>
                <a:latin typeface="+mn-lt"/>
              </a:rPr>
            </a:br>
            <a:br>
              <a:rPr lang="en-US" sz="1800" b="1" dirty="0">
                <a:solidFill>
                  <a:schemeClr val="bg2"/>
                </a:solidFill>
                <a:latin typeface="+mn-lt"/>
              </a:rPr>
            </a:br>
            <a:r>
              <a:rPr lang="en-US" sz="1800" b="1" dirty="0">
                <a:solidFill>
                  <a:schemeClr val="bg2"/>
                </a:solidFill>
                <a:latin typeface="+mn-lt"/>
              </a:rPr>
              <a:t>	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-Investigate use of machine 	learning to generate 	recommendations</a:t>
            </a:r>
            <a:br>
              <a:rPr lang="en-US" sz="1800" dirty="0">
                <a:solidFill>
                  <a:schemeClr val="bg2"/>
                </a:solidFill>
                <a:latin typeface="+mn-lt"/>
              </a:rPr>
            </a:br>
            <a:br>
              <a:rPr lang="en-US" sz="1800" dirty="0">
                <a:solidFill>
                  <a:schemeClr val="bg2"/>
                </a:solidFill>
                <a:latin typeface="+mn-lt"/>
              </a:rPr>
            </a:br>
            <a:r>
              <a:rPr lang="en-US" sz="1800" dirty="0">
                <a:solidFill>
                  <a:schemeClr val="bg2"/>
                </a:solidFill>
                <a:latin typeface="+mn-lt"/>
              </a:rPr>
              <a:t>	-Streamline user stories and 	focus on main features</a:t>
            </a:r>
            <a:r>
              <a:rPr lang="en-US" sz="100" dirty="0">
                <a:solidFill>
                  <a:schemeClr val="bg2"/>
                </a:solidFill>
              </a:rPr>
              <a:t>-features</a:t>
            </a:r>
            <a:endParaRPr lang="en-US" sz="100" dirty="0">
              <a:solidFill>
                <a:schemeClr val="bg2"/>
              </a:solidFill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" dirty="0">
                <a:solidFill>
                  <a:schemeClr val="bg2"/>
                </a:solidFill>
              </a:rPr>
              <a:t>-</a:t>
            </a:r>
            <a:endParaRPr lang="en-US" sz="1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45581D24-E1C3-4A08-B131-3FCF36586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77DC81-F070-45D4-A4A9-8303FB51E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F8F021D-E17C-4692-BC36-88810FC4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116A-0CB6-4DB4-8BD7-D03D9B57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spc="200" dirty="0">
                <a:solidFill>
                  <a:schemeClr val="tx2"/>
                </a:solidFill>
                <a:latin typeface="+mj-lt"/>
              </a:rPr>
              <a:t>Progress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4912-26F1-4F15-9124-B7468676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laylist demo">
            <a:hlinkClick r:id="" action="ppaction://media"/>
            <a:extLst>
              <a:ext uri="{FF2B5EF4-FFF2-40B4-BE49-F238E27FC236}">
                <a16:creationId xmlns:a16="http://schemas.microsoft.com/office/drawing/2014/main" id="{3C1B3DE8-7FC2-479B-BD5A-4D80400651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668" y="484632"/>
            <a:ext cx="2708818" cy="5888736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A47685C-9F82-48CE-BA13-466310120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391554"/>
              </p:ext>
            </p:extLst>
          </p:nvPr>
        </p:nvGraphicFramePr>
        <p:xfrm>
          <a:off x="598527" y="1845725"/>
          <a:ext cx="6651752" cy="39191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55064">
                  <a:extLst>
                    <a:ext uri="{9D8B030D-6E8A-4147-A177-3AD203B41FA5}">
                      <a16:colId xmlns:a16="http://schemas.microsoft.com/office/drawing/2014/main" val="1324671535"/>
                    </a:ext>
                  </a:extLst>
                </a:gridCol>
                <a:gridCol w="1596688">
                  <a:extLst>
                    <a:ext uri="{9D8B030D-6E8A-4147-A177-3AD203B41FA5}">
                      <a16:colId xmlns:a16="http://schemas.microsoft.com/office/drawing/2014/main" val="958208861"/>
                    </a:ext>
                  </a:extLst>
                </a:gridCol>
              </a:tblGrid>
              <a:tr h="668156">
                <a:tc>
                  <a:txBody>
                    <a:bodyPr/>
                    <a:lstStyle/>
                    <a:p>
                      <a:pPr fontAlgn="base"/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my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played artists 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gain insight into my listening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890930"/>
                  </a:ext>
                </a:extLst>
              </a:tr>
              <a:tr h="6907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my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played tracks 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gain insight into my listening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05973"/>
                  </a:ext>
                </a:extLst>
              </a:tr>
              <a:tr h="690718">
                <a:tc>
                  <a:txBody>
                    <a:bodyPr/>
                    <a:lstStyle/>
                    <a:p>
                      <a:pPr fontAlgn="base"/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my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tracks to a playlist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 to my favourite song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Done </a:t>
                      </a:r>
                      <a:br>
                        <a:rPr lang="en-GB" dirty="0"/>
                      </a:br>
                      <a:r>
                        <a:rPr lang="en-GB" sz="1200" dirty="0"/>
                        <a:t>(temporary for demo purposes today)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64543"/>
                  </a:ext>
                </a:extLst>
              </a:tr>
              <a:tr h="690718">
                <a:tc>
                  <a:txBody>
                    <a:bodyPr/>
                    <a:lstStyle/>
                    <a:p>
                      <a:pPr fontAlgn="base"/>
                      <a:r>
                        <a:rPr lang="en-GB" dirty="0"/>
                        <a:t>As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recommendations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someone’s listening history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 to similar 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GB" dirty="0"/>
                      </a:br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37027"/>
                  </a:ext>
                </a:extLst>
              </a:tr>
              <a:tr h="6907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As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recommendations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 playlist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 to them in Spotify</a:t>
                      </a:r>
                    </a:p>
                    <a:p>
                      <a:pPr fontAlgn="base"/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GB" dirty="0"/>
                      </a:br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30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42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D2224208-8B29-4522-9536-319D53B8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54C97-D1C6-41A7-BE0F-A565B30DF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73EEC40-1E6A-4BA4-90CA-0E9CB6D62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116A-0CB6-4DB4-8BD7-D03D9B57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87" y="482322"/>
            <a:ext cx="3656581" cy="5571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spc="200" dirty="0">
                <a:solidFill>
                  <a:schemeClr val="tx2"/>
                </a:solidFill>
                <a:latin typeface="+mj-lt"/>
              </a:rPr>
              <a:t>Feature Changes</a:t>
            </a:r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23E5B0A1-62AF-4842-80C0-74DA087E9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AB6772-4EB6-467C-BDF3-6F1E3D12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9B94FE-533B-41C2-95E6-A1740E3C6B26}"/>
              </a:ext>
            </a:extLst>
          </p:cNvPr>
          <p:cNvGrpSpPr/>
          <p:nvPr/>
        </p:nvGrpSpPr>
        <p:grpSpPr>
          <a:xfrm>
            <a:off x="765175" y="485367"/>
            <a:ext cx="6305550" cy="5564574"/>
            <a:chOff x="765175" y="485367"/>
            <a:chExt cx="6305550" cy="556457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C363B6A-6F39-4F70-8633-2FBFBE8E3755}"/>
                </a:ext>
              </a:extLst>
            </p:cNvPr>
            <p:cNvSpPr/>
            <p:nvPr/>
          </p:nvSpPr>
          <p:spPr>
            <a:xfrm>
              <a:off x="765175" y="485367"/>
              <a:ext cx="6305550" cy="92742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 descr="Eye Scan with solid fill">
              <a:extLst>
                <a:ext uri="{FF2B5EF4-FFF2-40B4-BE49-F238E27FC236}">
                  <a16:creationId xmlns:a16="http://schemas.microsoft.com/office/drawing/2014/main" id="{08F6078A-C0A0-4C0D-8CDF-C2512D0670DE}"/>
                </a:ext>
              </a:extLst>
            </p:cNvPr>
            <p:cNvSpPr/>
            <p:nvPr/>
          </p:nvSpPr>
          <p:spPr>
            <a:xfrm>
              <a:off x="1045722" y="694038"/>
              <a:ext cx="510086" cy="51008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7E8114-0754-4084-AF15-F6FDE578A053}"/>
                </a:ext>
              </a:extLst>
            </p:cNvPr>
            <p:cNvSpPr/>
            <p:nvPr/>
          </p:nvSpPr>
          <p:spPr>
            <a:xfrm>
              <a:off x="1836355" y="485367"/>
              <a:ext cx="5234369" cy="927429"/>
            </a:xfrm>
            <a:custGeom>
              <a:avLst/>
              <a:gdLst>
                <a:gd name="connsiteX0" fmla="*/ 0 w 5234369"/>
                <a:gd name="connsiteY0" fmla="*/ 0 h 927429"/>
                <a:gd name="connsiteX1" fmla="*/ 5234369 w 5234369"/>
                <a:gd name="connsiteY1" fmla="*/ 0 h 927429"/>
                <a:gd name="connsiteX2" fmla="*/ 5234369 w 5234369"/>
                <a:gd name="connsiteY2" fmla="*/ 927429 h 927429"/>
                <a:gd name="connsiteX3" fmla="*/ 0 w 5234369"/>
                <a:gd name="connsiteY3" fmla="*/ 927429 h 927429"/>
                <a:gd name="connsiteX4" fmla="*/ 0 w 5234369"/>
                <a:gd name="connsiteY4" fmla="*/ 0 h 9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369" h="927429">
                  <a:moveTo>
                    <a:pt x="0" y="0"/>
                  </a:moveTo>
                  <a:lnTo>
                    <a:pt x="5234369" y="0"/>
                  </a:lnTo>
                  <a:lnTo>
                    <a:pt x="5234369" y="927429"/>
                  </a:lnTo>
                  <a:lnTo>
                    <a:pt x="0" y="9274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8153" tIns="98153" rIns="98153" bIns="98153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AR Integration </a:t>
              </a:r>
              <a:r>
                <a:rPr lang="en-US" sz="1700" kern="1200"/>
                <a:t>– beyond the scope of this project within the given timeframe</a:t>
              </a:r>
              <a:br>
                <a:rPr lang="en-US" sz="1700" kern="1200"/>
              </a:br>
              <a:endParaRPr lang="en-US" sz="1700" kern="12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B68838A-5772-4477-B1E2-74C43194FA2D}"/>
                </a:ext>
              </a:extLst>
            </p:cNvPr>
            <p:cNvSpPr/>
            <p:nvPr/>
          </p:nvSpPr>
          <p:spPr>
            <a:xfrm>
              <a:off x="765175" y="1644653"/>
              <a:ext cx="6305550" cy="92742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 descr="Marker with solid fill">
              <a:extLst>
                <a:ext uri="{FF2B5EF4-FFF2-40B4-BE49-F238E27FC236}">
                  <a16:creationId xmlns:a16="http://schemas.microsoft.com/office/drawing/2014/main" id="{63537000-8737-4BFF-87C9-B1D34A7214BC}"/>
                </a:ext>
              </a:extLst>
            </p:cNvPr>
            <p:cNvSpPr/>
            <p:nvPr/>
          </p:nvSpPr>
          <p:spPr>
            <a:xfrm>
              <a:off x="1045722" y="1853325"/>
              <a:ext cx="510086" cy="51008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7104B49-8FD8-4866-BBE6-A582EBB57E46}"/>
                </a:ext>
              </a:extLst>
            </p:cNvPr>
            <p:cNvSpPr/>
            <p:nvPr/>
          </p:nvSpPr>
          <p:spPr>
            <a:xfrm>
              <a:off x="1836355" y="1644653"/>
              <a:ext cx="5234369" cy="927429"/>
            </a:xfrm>
            <a:custGeom>
              <a:avLst/>
              <a:gdLst>
                <a:gd name="connsiteX0" fmla="*/ 0 w 5234369"/>
                <a:gd name="connsiteY0" fmla="*/ 0 h 927429"/>
                <a:gd name="connsiteX1" fmla="*/ 5234369 w 5234369"/>
                <a:gd name="connsiteY1" fmla="*/ 0 h 927429"/>
                <a:gd name="connsiteX2" fmla="*/ 5234369 w 5234369"/>
                <a:gd name="connsiteY2" fmla="*/ 927429 h 927429"/>
                <a:gd name="connsiteX3" fmla="*/ 0 w 5234369"/>
                <a:gd name="connsiteY3" fmla="*/ 927429 h 927429"/>
                <a:gd name="connsiteX4" fmla="*/ 0 w 5234369"/>
                <a:gd name="connsiteY4" fmla="*/ 0 h 9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369" h="927429">
                  <a:moveTo>
                    <a:pt x="0" y="0"/>
                  </a:moveTo>
                  <a:lnTo>
                    <a:pt x="5234369" y="0"/>
                  </a:lnTo>
                  <a:lnTo>
                    <a:pt x="5234369" y="927429"/>
                  </a:lnTo>
                  <a:lnTo>
                    <a:pt x="0" y="9274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8153" tIns="98153" rIns="98153" bIns="98153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 dirty="0" err="1"/>
                <a:t>GeoFire</a:t>
              </a:r>
              <a:r>
                <a:rPr lang="en-US" sz="1700" kern="1200" dirty="0"/>
                <a:t> -  beyond the scope of this project within the given timeframe</a:t>
              </a:r>
              <a:br>
                <a:rPr lang="en-US" sz="1700" kern="1200" dirty="0"/>
              </a:br>
              <a:endParaRPr lang="en-US" sz="1700" kern="12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8796CDA-7FF6-4F7E-AD78-68D1431011F7}"/>
                </a:ext>
              </a:extLst>
            </p:cNvPr>
            <p:cNvSpPr/>
            <p:nvPr/>
          </p:nvSpPr>
          <p:spPr>
            <a:xfrm>
              <a:off x="765175" y="2803939"/>
              <a:ext cx="6305550" cy="92742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 descr="Bar chart with solid fill">
              <a:extLst>
                <a:ext uri="{FF2B5EF4-FFF2-40B4-BE49-F238E27FC236}">
                  <a16:creationId xmlns:a16="http://schemas.microsoft.com/office/drawing/2014/main" id="{C8DCE14E-3CA4-4043-B216-248159E5604C}"/>
                </a:ext>
              </a:extLst>
            </p:cNvPr>
            <p:cNvSpPr/>
            <p:nvPr/>
          </p:nvSpPr>
          <p:spPr>
            <a:xfrm>
              <a:off x="1045722" y="3012611"/>
              <a:ext cx="510086" cy="510086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106C7FC-22A8-4973-AB52-DEDDE2A9E5A9}"/>
                </a:ext>
              </a:extLst>
            </p:cNvPr>
            <p:cNvSpPr/>
            <p:nvPr/>
          </p:nvSpPr>
          <p:spPr>
            <a:xfrm>
              <a:off x="1836355" y="2803939"/>
              <a:ext cx="5234369" cy="927429"/>
            </a:xfrm>
            <a:custGeom>
              <a:avLst/>
              <a:gdLst>
                <a:gd name="connsiteX0" fmla="*/ 0 w 5234369"/>
                <a:gd name="connsiteY0" fmla="*/ 0 h 927429"/>
                <a:gd name="connsiteX1" fmla="*/ 5234369 w 5234369"/>
                <a:gd name="connsiteY1" fmla="*/ 0 h 927429"/>
                <a:gd name="connsiteX2" fmla="*/ 5234369 w 5234369"/>
                <a:gd name="connsiteY2" fmla="*/ 927429 h 927429"/>
                <a:gd name="connsiteX3" fmla="*/ 0 w 5234369"/>
                <a:gd name="connsiteY3" fmla="*/ 927429 h 927429"/>
                <a:gd name="connsiteX4" fmla="*/ 0 w 5234369"/>
                <a:gd name="connsiteY4" fmla="*/ 0 h 9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369" h="927429">
                  <a:moveTo>
                    <a:pt x="0" y="0"/>
                  </a:moveTo>
                  <a:lnTo>
                    <a:pt x="5234369" y="0"/>
                  </a:lnTo>
                  <a:lnTo>
                    <a:pt x="5234369" y="927429"/>
                  </a:lnTo>
                  <a:lnTo>
                    <a:pt x="0" y="9274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8153" tIns="98153" rIns="98153" bIns="98153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Data Visualisation</a:t>
              </a:r>
              <a:r>
                <a:rPr lang="en-US" sz="1700" kern="1200"/>
                <a:t> – increased importance of visualization for track audio features and listening trends</a:t>
              </a:r>
              <a:br>
                <a:rPr lang="en-US" sz="1700" kern="1200"/>
              </a:br>
              <a:endParaRPr lang="en-US" sz="1700" kern="120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BE5CFAA-633E-4AD4-83A9-CD99EA75D6B2}"/>
                </a:ext>
              </a:extLst>
            </p:cNvPr>
            <p:cNvSpPr/>
            <p:nvPr/>
          </p:nvSpPr>
          <p:spPr>
            <a:xfrm>
              <a:off x="765175" y="3963226"/>
              <a:ext cx="6305550" cy="92742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ectangle 28" descr="User">
              <a:extLst>
                <a:ext uri="{FF2B5EF4-FFF2-40B4-BE49-F238E27FC236}">
                  <a16:creationId xmlns:a16="http://schemas.microsoft.com/office/drawing/2014/main" id="{8DC83272-3303-4F07-AAF2-72A8B3E2DFB8}"/>
                </a:ext>
              </a:extLst>
            </p:cNvPr>
            <p:cNvSpPr/>
            <p:nvPr/>
          </p:nvSpPr>
          <p:spPr>
            <a:xfrm>
              <a:off x="1045722" y="4171897"/>
              <a:ext cx="510086" cy="51008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5AE0C35-A29C-4ECD-920E-6304661596DF}"/>
                </a:ext>
              </a:extLst>
            </p:cNvPr>
            <p:cNvSpPr/>
            <p:nvPr/>
          </p:nvSpPr>
          <p:spPr>
            <a:xfrm>
              <a:off x="1836355" y="3963226"/>
              <a:ext cx="5234369" cy="927429"/>
            </a:xfrm>
            <a:custGeom>
              <a:avLst/>
              <a:gdLst>
                <a:gd name="connsiteX0" fmla="*/ 0 w 5234369"/>
                <a:gd name="connsiteY0" fmla="*/ 0 h 927429"/>
                <a:gd name="connsiteX1" fmla="*/ 5234369 w 5234369"/>
                <a:gd name="connsiteY1" fmla="*/ 0 h 927429"/>
                <a:gd name="connsiteX2" fmla="*/ 5234369 w 5234369"/>
                <a:gd name="connsiteY2" fmla="*/ 927429 h 927429"/>
                <a:gd name="connsiteX3" fmla="*/ 0 w 5234369"/>
                <a:gd name="connsiteY3" fmla="*/ 927429 h 927429"/>
                <a:gd name="connsiteX4" fmla="*/ 0 w 5234369"/>
                <a:gd name="connsiteY4" fmla="*/ 0 h 9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369" h="927429">
                  <a:moveTo>
                    <a:pt x="0" y="0"/>
                  </a:moveTo>
                  <a:lnTo>
                    <a:pt x="5234369" y="0"/>
                  </a:lnTo>
                  <a:lnTo>
                    <a:pt x="5234369" y="927429"/>
                  </a:lnTo>
                  <a:lnTo>
                    <a:pt x="0" y="9274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8153" tIns="98153" rIns="98153" bIns="98153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Profile Functionality </a:t>
              </a:r>
              <a:r>
                <a:rPr lang="en-US" sz="1700" kern="1200"/>
                <a:t> - prioritizing a functioning prototype over a more interactive registration system</a:t>
              </a:r>
              <a:br>
                <a:rPr lang="en-US" sz="1700" kern="1200"/>
              </a:br>
              <a:endParaRPr lang="en-US" sz="1700" kern="12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68F7FE4-C995-4EC0-B314-9E6C83123A94}"/>
                </a:ext>
              </a:extLst>
            </p:cNvPr>
            <p:cNvSpPr/>
            <p:nvPr/>
          </p:nvSpPr>
          <p:spPr>
            <a:xfrm>
              <a:off x="765175" y="5122512"/>
              <a:ext cx="6305550" cy="92742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ectangle 32" descr="Smart Phone with solid fill">
              <a:extLst>
                <a:ext uri="{FF2B5EF4-FFF2-40B4-BE49-F238E27FC236}">
                  <a16:creationId xmlns:a16="http://schemas.microsoft.com/office/drawing/2014/main" id="{905A696D-CFB3-47E2-A6F1-C1E56F96A1AE}"/>
                </a:ext>
              </a:extLst>
            </p:cNvPr>
            <p:cNvSpPr/>
            <p:nvPr/>
          </p:nvSpPr>
          <p:spPr>
            <a:xfrm>
              <a:off x="1045722" y="5331184"/>
              <a:ext cx="510086" cy="510086"/>
            </a:xfrm>
            <a:prstGeom prst="rect">
              <a:avLst/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DE9A39F-7015-429F-9400-9AC097F4B9A2}"/>
                </a:ext>
              </a:extLst>
            </p:cNvPr>
            <p:cNvSpPr/>
            <p:nvPr/>
          </p:nvSpPr>
          <p:spPr>
            <a:xfrm>
              <a:off x="1836355" y="5122512"/>
              <a:ext cx="5234369" cy="927429"/>
            </a:xfrm>
            <a:custGeom>
              <a:avLst/>
              <a:gdLst>
                <a:gd name="connsiteX0" fmla="*/ 0 w 5234369"/>
                <a:gd name="connsiteY0" fmla="*/ 0 h 927429"/>
                <a:gd name="connsiteX1" fmla="*/ 5234369 w 5234369"/>
                <a:gd name="connsiteY1" fmla="*/ 0 h 927429"/>
                <a:gd name="connsiteX2" fmla="*/ 5234369 w 5234369"/>
                <a:gd name="connsiteY2" fmla="*/ 927429 h 927429"/>
                <a:gd name="connsiteX3" fmla="*/ 0 w 5234369"/>
                <a:gd name="connsiteY3" fmla="*/ 927429 h 927429"/>
                <a:gd name="connsiteX4" fmla="*/ 0 w 5234369"/>
                <a:gd name="connsiteY4" fmla="*/ 0 h 9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369" h="927429">
                  <a:moveTo>
                    <a:pt x="0" y="0"/>
                  </a:moveTo>
                  <a:lnTo>
                    <a:pt x="5234369" y="0"/>
                  </a:lnTo>
                  <a:lnTo>
                    <a:pt x="5234369" y="927429"/>
                  </a:lnTo>
                  <a:lnTo>
                    <a:pt x="0" y="9274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8153" tIns="98153" rIns="98153" bIns="98153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Frontend </a:t>
              </a:r>
              <a:r>
                <a:rPr lang="en-US" sz="1700" kern="1200"/>
                <a:t>– using Android Studio (Java) rather than Xamarin (C#)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03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BEFE-8A78-4849-97E1-E1A295EA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GB" sz="4400"/>
              <a:t>Architecture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36566-D969-4B7D-90F1-FDEA7802C027}"/>
              </a:ext>
            </a:extLst>
          </p:cNvPr>
          <p:cNvGrpSpPr/>
          <p:nvPr/>
        </p:nvGrpSpPr>
        <p:grpSpPr>
          <a:xfrm>
            <a:off x="5151786" y="1391921"/>
            <a:ext cx="5788537" cy="4599570"/>
            <a:chOff x="1407389" y="705673"/>
            <a:chExt cx="4806671" cy="38663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3AA987-82D2-4803-89AC-828B080A0109}"/>
                </a:ext>
              </a:extLst>
            </p:cNvPr>
            <p:cNvGrpSpPr/>
            <p:nvPr/>
          </p:nvGrpSpPr>
          <p:grpSpPr>
            <a:xfrm>
              <a:off x="1407389" y="705673"/>
              <a:ext cx="4806671" cy="3866327"/>
              <a:chOff x="1407389" y="705673"/>
              <a:chExt cx="4806671" cy="3866327"/>
            </a:xfrm>
          </p:grpSpPr>
          <p:pic>
            <p:nvPicPr>
              <p:cNvPr id="5" name="Content Placeholder 4" descr="Diagram&#10;&#10;Description automatically generated">
                <a:extLst>
                  <a:ext uri="{FF2B5EF4-FFF2-40B4-BE49-F238E27FC236}">
                    <a16:creationId xmlns:a16="http://schemas.microsoft.com/office/drawing/2014/main" id="{CE3A1678-516A-4FD6-B86D-8EB56701E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9015"/>
              <a:stretch/>
            </p:blipFill>
            <p:spPr>
              <a:xfrm>
                <a:off x="1407389" y="705673"/>
                <a:ext cx="4806671" cy="3866327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32493-132F-459D-9596-068EE97C47EB}"/>
                  </a:ext>
                </a:extLst>
              </p:cNvPr>
              <p:cNvSpPr txBox="1"/>
              <p:nvPr/>
            </p:nvSpPr>
            <p:spPr>
              <a:xfrm>
                <a:off x="4900624" y="4214632"/>
                <a:ext cx="494336" cy="253916"/>
              </a:xfrm>
              <a:prstGeom prst="rect">
                <a:avLst/>
              </a:prstGeom>
              <a:solidFill>
                <a:srgbClr val="2B2B2B"/>
              </a:solidFill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 sz="900">
                    <a:solidFill>
                      <a:schemeClr val="accent1"/>
                    </a:solidFill>
                  </a:rPr>
                  <a:t>JSON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B8B2AC-9FB3-4D28-BCCB-63E00885D409}"/>
                </a:ext>
              </a:extLst>
            </p:cNvPr>
            <p:cNvSpPr txBox="1"/>
            <p:nvPr/>
          </p:nvSpPr>
          <p:spPr>
            <a:xfrm>
              <a:off x="2418080" y="3840480"/>
              <a:ext cx="494336" cy="7315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16DDA95-6837-4EEC-A789-DC46DD17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014" y="2500284"/>
            <a:ext cx="898181" cy="13208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C0F816-F81A-4FFA-B173-597D88476C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0" r="17644" b="10713"/>
          <a:stretch/>
        </p:blipFill>
        <p:spPr>
          <a:xfrm>
            <a:off x="1412240" y="3327249"/>
            <a:ext cx="833728" cy="139715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36ACA8-44E5-4F98-8CD9-77B0138985D2}"/>
              </a:ext>
            </a:extLst>
          </p:cNvPr>
          <p:cNvCxnSpPr>
            <a:cxnSpLocks/>
          </p:cNvCxnSpPr>
          <p:nvPr/>
        </p:nvCxnSpPr>
        <p:spPr>
          <a:xfrm flipH="1" flipV="1">
            <a:off x="6512560" y="2275840"/>
            <a:ext cx="2306320" cy="1828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3EE041-CDB7-49FA-B54D-05F3E87BEF87}"/>
              </a:ext>
            </a:extLst>
          </p:cNvPr>
          <p:cNvCxnSpPr>
            <a:cxnSpLocks/>
          </p:cNvCxnSpPr>
          <p:nvPr/>
        </p:nvCxnSpPr>
        <p:spPr>
          <a:xfrm>
            <a:off x="4049195" y="3698240"/>
            <a:ext cx="1102591" cy="599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C1BF4C-3385-401F-88AC-5C984F43D4C4}"/>
              </a:ext>
            </a:extLst>
          </p:cNvPr>
          <p:cNvCxnSpPr>
            <a:cxnSpLocks/>
          </p:cNvCxnSpPr>
          <p:nvPr/>
        </p:nvCxnSpPr>
        <p:spPr>
          <a:xfrm flipH="1">
            <a:off x="3952240" y="2184400"/>
            <a:ext cx="1656936" cy="406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809BB7-22E3-4067-A7E7-076399B200BB}"/>
              </a:ext>
            </a:extLst>
          </p:cNvPr>
          <p:cNvCxnSpPr/>
          <p:nvPr/>
        </p:nvCxnSpPr>
        <p:spPr>
          <a:xfrm flipV="1">
            <a:off x="2103120" y="3429000"/>
            <a:ext cx="1047894" cy="6756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51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5384613-A493-4A01-873E-5BD3769D1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D47A-D858-462A-A828-67B80045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2" y="505656"/>
            <a:ext cx="7558609" cy="9843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The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D844-8919-4AA6-A0A7-7B2450FB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33" y="1615300"/>
            <a:ext cx="9209679" cy="5051829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February </a:t>
            </a:r>
            <a:r>
              <a:rPr lang="en-US" sz="1400" dirty="0"/>
              <a:t>(28</a:t>
            </a:r>
            <a:r>
              <a:rPr lang="en-US" sz="1400" baseline="30000" dirty="0"/>
              <a:t>th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Registration and Login (Spotify Authentication)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Integrate Database (Firebase)</a:t>
            </a:r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March </a:t>
            </a:r>
            <a:r>
              <a:rPr lang="en-US" sz="1400" dirty="0"/>
              <a:t>(7</a:t>
            </a:r>
            <a:r>
              <a:rPr lang="en-US" sz="1400" baseline="30000" dirty="0"/>
              <a:t>TH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of Audio Features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Frontend Profile – display account details and statistics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March </a:t>
            </a:r>
            <a:r>
              <a:rPr lang="en-US" sz="1400" dirty="0"/>
              <a:t>(14</a:t>
            </a:r>
            <a:r>
              <a:rPr lang="en-US" sz="1400" baseline="30000" dirty="0"/>
              <a:t>TH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 frontend and backend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Have demo working with other users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March </a:t>
            </a:r>
            <a:r>
              <a:rPr lang="en-US" sz="1400" dirty="0"/>
              <a:t>(21</a:t>
            </a:r>
            <a:r>
              <a:rPr lang="en-US" sz="1400" baseline="30000" dirty="0"/>
              <a:t>st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drilldowns for genres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March </a:t>
            </a:r>
            <a:r>
              <a:rPr lang="en-US" sz="1400" dirty="0"/>
              <a:t>(28</a:t>
            </a:r>
            <a:r>
              <a:rPr lang="en-US" sz="1400" baseline="30000" dirty="0"/>
              <a:t>th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Clean up frontend with non-functional features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April</a:t>
            </a:r>
            <a:r>
              <a:rPr lang="en-US" sz="1400" dirty="0"/>
              <a:t>(4</a:t>
            </a:r>
            <a:r>
              <a:rPr lang="en-US" sz="1400" baseline="30000" dirty="0"/>
              <a:t>th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Outstanding features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April</a:t>
            </a:r>
            <a:r>
              <a:rPr lang="en-US" sz="1400" dirty="0"/>
              <a:t> (11</a:t>
            </a:r>
            <a:r>
              <a:rPr lang="en-US" sz="1400" baseline="30000" dirty="0"/>
              <a:t>th</a:t>
            </a:r>
            <a:r>
              <a:rPr lang="en-US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Project &amp; Thesis submission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336F18-80E9-4DFA-9C2E-3F8561472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17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D293054-EC89-4CF2-AAEF-B38981E9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302764" y="0"/>
            <a:ext cx="2889236" cy="6858000"/>
          </a:xfrm>
          <a:custGeom>
            <a:avLst/>
            <a:gdLst>
              <a:gd name="connsiteX0" fmla="*/ 1514461 w 2889236"/>
              <a:gd name="connsiteY0" fmla="*/ 0 h 6858000"/>
              <a:gd name="connsiteX1" fmla="*/ 1291796 w 2889236"/>
              <a:gd name="connsiteY1" fmla="*/ 0 h 6858000"/>
              <a:gd name="connsiteX2" fmla="*/ 1242998 w 2889236"/>
              <a:gd name="connsiteY2" fmla="*/ 0 h 6858000"/>
              <a:gd name="connsiteX3" fmla="*/ 303177 w 2889236"/>
              <a:gd name="connsiteY3" fmla="*/ 0 h 6858000"/>
              <a:gd name="connsiteX4" fmla="*/ 235415 w 2889236"/>
              <a:gd name="connsiteY4" fmla="*/ 0 h 6858000"/>
              <a:gd name="connsiteX5" fmla="*/ 0 w 2889236"/>
              <a:gd name="connsiteY5" fmla="*/ 0 h 6858000"/>
              <a:gd name="connsiteX6" fmla="*/ 0 w 2889236"/>
              <a:gd name="connsiteY6" fmla="*/ 6858000 h 6858000"/>
              <a:gd name="connsiteX7" fmla="*/ 235415 w 2889236"/>
              <a:gd name="connsiteY7" fmla="*/ 6858000 h 6858000"/>
              <a:gd name="connsiteX8" fmla="*/ 303177 w 2889236"/>
              <a:gd name="connsiteY8" fmla="*/ 6858000 h 6858000"/>
              <a:gd name="connsiteX9" fmla="*/ 1242998 w 2889236"/>
              <a:gd name="connsiteY9" fmla="*/ 6858000 h 6858000"/>
              <a:gd name="connsiteX10" fmla="*/ 1291795 w 2889236"/>
              <a:gd name="connsiteY10" fmla="*/ 6858000 h 6858000"/>
              <a:gd name="connsiteX11" fmla="*/ 1514461 w 2889236"/>
              <a:gd name="connsiteY11" fmla="*/ 6858000 h 6858000"/>
              <a:gd name="connsiteX12" fmla="*/ 1541448 w 2889236"/>
              <a:gd name="connsiteY12" fmla="*/ 6770688 h 6858000"/>
              <a:gd name="connsiteX13" fmla="*/ 1566848 w 2889236"/>
              <a:gd name="connsiteY13" fmla="*/ 6683375 h 6858000"/>
              <a:gd name="connsiteX14" fmla="*/ 1592248 w 2889236"/>
              <a:gd name="connsiteY14" fmla="*/ 6594475 h 6858000"/>
              <a:gd name="connsiteX15" fmla="*/ 1614473 w 2889236"/>
              <a:gd name="connsiteY15" fmla="*/ 6503988 h 6858000"/>
              <a:gd name="connsiteX16" fmla="*/ 1641461 w 2889236"/>
              <a:gd name="connsiteY16" fmla="*/ 6416675 h 6858000"/>
              <a:gd name="connsiteX17" fmla="*/ 1670036 w 2889236"/>
              <a:gd name="connsiteY17" fmla="*/ 6332538 h 6858000"/>
              <a:gd name="connsiteX18" fmla="*/ 1706548 w 2889236"/>
              <a:gd name="connsiteY18" fmla="*/ 6253163 h 6858000"/>
              <a:gd name="connsiteX19" fmla="*/ 1749411 w 2889236"/>
              <a:gd name="connsiteY19" fmla="*/ 6180138 h 6858000"/>
              <a:gd name="connsiteX20" fmla="*/ 1797036 w 2889236"/>
              <a:gd name="connsiteY20" fmla="*/ 6118225 h 6858000"/>
              <a:gd name="connsiteX21" fmla="*/ 1849423 w 2889236"/>
              <a:gd name="connsiteY21" fmla="*/ 6059488 h 6858000"/>
              <a:gd name="connsiteX22" fmla="*/ 1909748 w 2889236"/>
              <a:gd name="connsiteY22" fmla="*/ 6005513 h 6858000"/>
              <a:gd name="connsiteX23" fmla="*/ 1973248 w 2889236"/>
              <a:gd name="connsiteY23" fmla="*/ 5951538 h 6858000"/>
              <a:gd name="connsiteX24" fmla="*/ 2039923 w 2889236"/>
              <a:gd name="connsiteY24" fmla="*/ 5900738 h 6858000"/>
              <a:gd name="connsiteX25" fmla="*/ 2106598 w 2889236"/>
              <a:gd name="connsiteY25" fmla="*/ 5849938 h 6858000"/>
              <a:gd name="connsiteX26" fmla="*/ 2174861 w 2889236"/>
              <a:gd name="connsiteY26" fmla="*/ 5797550 h 6858000"/>
              <a:gd name="connsiteX27" fmla="*/ 2239948 w 2889236"/>
              <a:gd name="connsiteY27" fmla="*/ 5746750 h 6858000"/>
              <a:gd name="connsiteX28" fmla="*/ 2301861 w 2889236"/>
              <a:gd name="connsiteY28" fmla="*/ 5692775 h 6858000"/>
              <a:gd name="connsiteX29" fmla="*/ 2359011 w 2889236"/>
              <a:gd name="connsiteY29" fmla="*/ 5634038 h 6858000"/>
              <a:gd name="connsiteX30" fmla="*/ 2411398 w 2889236"/>
              <a:gd name="connsiteY30" fmla="*/ 5575300 h 6858000"/>
              <a:gd name="connsiteX31" fmla="*/ 2454261 w 2889236"/>
              <a:gd name="connsiteY31" fmla="*/ 5511800 h 6858000"/>
              <a:gd name="connsiteX32" fmla="*/ 2490773 w 2889236"/>
              <a:gd name="connsiteY32" fmla="*/ 5440363 h 6858000"/>
              <a:gd name="connsiteX33" fmla="*/ 2512998 w 2889236"/>
              <a:gd name="connsiteY33" fmla="*/ 5370513 h 6858000"/>
              <a:gd name="connsiteX34" fmla="*/ 2527286 w 2889236"/>
              <a:gd name="connsiteY34" fmla="*/ 5292725 h 6858000"/>
              <a:gd name="connsiteX35" fmla="*/ 2533636 w 2889236"/>
              <a:gd name="connsiteY35" fmla="*/ 5216525 h 6858000"/>
              <a:gd name="connsiteX36" fmla="*/ 2532048 w 2889236"/>
              <a:gd name="connsiteY36" fmla="*/ 5135563 h 6858000"/>
              <a:gd name="connsiteX37" fmla="*/ 2525698 w 2889236"/>
              <a:gd name="connsiteY37" fmla="*/ 5054600 h 6858000"/>
              <a:gd name="connsiteX38" fmla="*/ 2517761 w 2889236"/>
              <a:gd name="connsiteY38" fmla="*/ 4970463 h 6858000"/>
              <a:gd name="connsiteX39" fmla="*/ 2506648 w 2889236"/>
              <a:gd name="connsiteY39" fmla="*/ 4886325 h 6858000"/>
              <a:gd name="connsiteX40" fmla="*/ 2493948 w 2889236"/>
              <a:gd name="connsiteY40" fmla="*/ 4802188 h 6858000"/>
              <a:gd name="connsiteX41" fmla="*/ 2484423 w 2889236"/>
              <a:gd name="connsiteY41" fmla="*/ 4718050 h 6858000"/>
              <a:gd name="connsiteX42" fmla="*/ 2478073 w 2889236"/>
              <a:gd name="connsiteY42" fmla="*/ 4633913 h 6858000"/>
              <a:gd name="connsiteX43" fmla="*/ 2473311 w 2889236"/>
              <a:gd name="connsiteY43" fmla="*/ 4552950 h 6858000"/>
              <a:gd name="connsiteX44" fmla="*/ 2478073 w 2889236"/>
              <a:gd name="connsiteY44" fmla="*/ 4473575 h 6858000"/>
              <a:gd name="connsiteX45" fmla="*/ 2487598 w 2889236"/>
              <a:gd name="connsiteY45" fmla="*/ 4395788 h 6858000"/>
              <a:gd name="connsiteX46" fmla="*/ 2508236 w 2889236"/>
              <a:gd name="connsiteY46" fmla="*/ 4314825 h 6858000"/>
              <a:gd name="connsiteX47" fmla="*/ 2539986 w 2889236"/>
              <a:gd name="connsiteY47" fmla="*/ 4235450 h 6858000"/>
              <a:gd name="connsiteX48" fmla="*/ 2578086 w 2889236"/>
              <a:gd name="connsiteY48" fmla="*/ 4156075 h 6858000"/>
              <a:gd name="connsiteX49" fmla="*/ 2620948 w 2889236"/>
              <a:gd name="connsiteY49" fmla="*/ 4076700 h 6858000"/>
              <a:gd name="connsiteX50" fmla="*/ 2665398 w 2889236"/>
              <a:gd name="connsiteY50" fmla="*/ 3998913 h 6858000"/>
              <a:gd name="connsiteX51" fmla="*/ 2713024 w 2889236"/>
              <a:gd name="connsiteY51" fmla="*/ 3919538 h 6858000"/>
              <a:gd name="connsiteX52" fmla="*/ 2755886 w 2889236"/>
              <a:gd name="connsiteY52" fmla="*/ 3840163 h 6858000"/>
              <a:gd name="connsiteX53" fmla="*/ 2798748 w 2889236"/>
              <a:gd name="connsiteY53" fmla="*/ 3759200 h 6858000"/>
              <a:gd name="connsiteX54" fmla="*/ 2835261 w 2889236"/>
              <a:gd name="connsiteY54" fmla="*/ 3678238 h 6858000"/>
              <a:gd name="connsiteX55" fmla="*/ 2863836 w 2889236"/>
              <a:gd name="connsiteY55" fmla="*/ 3597275 h 6858000"/>
              <a:gd name="connsiteX56" fmla="*/ 2879711 w 2889236"/>
              <a:gd name="connsiteY56" fmla="*/ 3514725 h 6858000"/>
              <a:gd name="connsiteX57" fmla="*/ 2889236 w 2889236"/>
              <a:gd name="connsiteY57" fmla="*/ 3429000 h 6858000"/>
              <a:gd name="connsiteX58" fmla="*/ 2879711 w 2889236"/>
              <a:gd name="connsiteY58" fmla="*/ 3343275 h 6858000"/>
              <a:gd name="connsiteX59" fmla="*/ 2863836 w 2889236"/>
              <a:gd name="connsiteY59" fmla="*/ 3260725 h 6858000"/>
              <a:gd name="connsiteX60" fmla="*/ 2835261 w 2889236"/>
              <a:gd name="connsiteY60" fmla="*/ 3179763 h 6858000"/>
              <a:gd name="connsiteX61" fmla="*/ 2798748 w 2889236"/>
              <a:gd name="connsiteY61" fmla="*/ 3098800 h 6858000"/>
              <a:gd name="connsiteX62" fmla="*/ 2755886 w 2889236"/>
              <a:gd name="connsiteY62" fmla="*/ 3017838 h 6858000"/>
              <a:gd name="connsiteX63" fmla="*/ 2713024 w 2889236"/>
              <a:gd name="connsiteY63" fmla="*/ 2938463 h 6858000"/>
              <a:gd name="connsiteX64" fmla="*/ 2665398 w 2889236"/>
              <a:gd name="connsiteY64" fmla="*/ 2859088 h 6858000"/>
              <a:gd name="connsiteX65" fmla="*/ 2620948 w 2889236"/>
              <a:gd name="connsiteY65" fmla="*/ 2781300 h 6858000"/>
              <a:gd name="connsiteX66" fmla="*/ 2578086 w 2889236"/>
              <a:gd name="connsiteY66" fmla="*/ 2701925 h 6858000"/>
              <a:gd name="connsiteX67" fmla="*/ 2539986 w 2889236"/>
              <a:gd name="connsiteY67" fmla="*/ 2622550 h 6858000"/>
              <a:gd name="connsiteX68" fmla="*/ 2508236 w 2889236"/>
              <a:gd name="connsiteY68" fmla="*/ 2543175 h 6858000"/>
              <a:gd name="connsiteX69" fmla="*/ 2487598 w 2889236"/>
              <a:gd name="connsiteY69" fmla="*/ 2462213 h 6858000"/>
              <a:gd name="connsiteX70" fmla="*/ 2478073 w 2889236"/>
              <a:gd name="connsiteY70" fmla="*/ 2384425 h 6858000"/>
              <a:gd name="connsiteX71" fmla="*/ 2473311 w 2889236"/>
              <a:gd name="connsiteY71" fmla="*/ 2305050 h 6858000"/>
              <a:gd name="connsiteX72" fmla="*/ 2478073 w 2889236"/>
              <a:gd name="connsiteY72" fmla="*/ 2224088 h 6858000"/>
              <a:gd name="connsiteX73" fmla="*/ 2484423 w 2889236"/>
              <a:gd name="connsiteY73" fmla="*/ 2139950 h 6858000"/>
              <a:gd name="connsiteX74" fmla="*/ 2493948 w 2889236"/>
              <a:gd name="connsiteY74" fmla="*/ 2055813 h 6858000"/>
              <a:gd name="connsiteX75" fmla="*/ 2506648 w 2889236"/>
              <a:gd name="connsiteY75" fmla="*/ 1971675 h 6858000"/>
              <a:gd name="connsiteX76" fmla="*/ 2517761 w 2889236"/>
              <a:gd name="connsiteY76" fmla="*/ 1887538 h 6858000"/>
              <a:gd name="connsiteX77" fmla="*/ 2525698 w 2889236"/>
              <a:gd name="connsiteY77" fmla="*/ 1803400 h 6858000"/>
              <a:gd name="connsiteX78" fmla="*/ 2532048 w 2889236"/>
              <a:gd name="connsiteY78" fmla="*/ 1722438 h 6858000"/>
              <a:gd name="connsiteX79" fmla="*/ 2533636 w 2889236"/>
              <a:gd name="connsiteY79" fmla="*/ 1641475 h 6858000"/>
              <a:gd name="connsiteX80" fmla="*/ 2527286 w 2889236"/>
              <a:gd name="connsiteY80" fmla="*/ 1565275 h 6858000"/>
              <a:gd name="connsiteX81" fmla="*/ 2512998 w 2889236"/>
              <a:gd name="connsiteY81" fmla="*/ 1487488 h 6858000"/>
              <a:gd name="connsiteX82" fmla="*/ 2490773 w 2889236"/>
              <a:gd name="connsiteY82" fmla="*/ 1417638 h 6858000"/>
              <a:gd name="connsiteX83" fmla="*/ 2454261 w 2889236"/>
              <a:gd name="connsiteY83" fmla="*/ 1346200 h 6858000"/>
              <a:gd name="connsiteX84" fmla="*/ 2411398 w 2889236"/>
              <a:gd name="connsiteY84" fmla="*/ 1282700 h 6858000"/>
              <a:gd name="connsiteX85" fmla="*/ 2359011 w 2889236"/>
              <a:gd name="connsiteY85" fmla="*/ 1223963 h 6858000"/>
              <a:gd name="connsiteX86" fmla="*/ 2301861 w 2889236"/>
              <a:gd name="connsiteY86" fmla="*/ 1165225 h 6858000"/>
              <a:gd name="connsiteX87" fmla="*/ 2239948 w 2889236"/>
              <a:gd name="connsiteY87" fmla="*/ 1111250 h 6858000"/>
              <a:gd name="connsiteX88" fmla="*/ 2174861 w 2889236"/>
              <a:gd name="connsiteY88" fmla="*/ 1060450 h 6858000"/>
              <a:gd name="connsiteX89" fmla="*/ 2106598 w 2889236"/>
              <a:gd name="connsiteY89" fmla="*/ 1008063 h 6858000"/>
              <a:gd name="connsiteX90" fmla="*/ 2039923 w 2889236"/>
              <a:gd name="connsiteY90" fmla="*/ 957263 h 6858000"/>
              <a:gd name="connsiteX91" fmla="*/ 1973248 w 2889236"/>
              <a:gd name="connsiteY91" fmla="*/ 906463 h 6858000"/>
              <a:gd name="connsiteX92" fmla="*/ 1909748 w 2889236"/>
              <a:gd name="connsiteY92" fmla="*/ 852488 h 6858000"/>
              <a:gd name="connsiteX93" fmla="*/ 1849423 w 2889236"/>
              <a:gd name="connsiteY93" fmla="*/ 798513 h 6858000"/>
              <a:gd name="connsiteX94" fmla="*/ 1797036 w 2889236"/>
              <a:gd name="connsiteY94" fmla="*/ 739775 h 6858000"/>
              <a:gd name="connsiteX95" fmla="*/ 1749411 w 2889236"/>
              <a:gd name="connsiteY95" fmla="*/ 677863 h 6858000"/>
              <a:gd name="connsiteX96" fmla="*/ 1706548 w 2889236"/>
              <a:gd name="connsiteY96" fmla="*/ 604838 h 6858000"/>
              <a:gd name="connsiteX97" fmla="*/ 1670036 w 2889236"/>
              <a:gd name="connsiteY97" fmla="*/ 525463 h 6858000"/>
              <a:gd name="connsiteX98" fmla="*/ 1641461 w 2889236"/>
              <a:gd name="connsiteY98" fmla="*/ 441325 h 6858000"/>
              <a:gd name="connsiteX99" fmla="*/ 1614473 w 2889236"/>
              <a:gd name="connsiteY99" fmla="*/ 354013 h 6858000"/>
              <a:gd name="connsiteX100" fmla="*/ 1592248 w 2889236"/>
              <a:gd name="connsiteY100" fmla="*/ 263525 h 6858000"/>
              <a:gd name="connsiteX101" fmla="*/ 1566848 w 2889236"/>
              <a:gd name="connsiteY101" fmla="*/ 174625 h 6858000"/>
              <a:gd name="connsiteX102" fmla="*/ 1541448 w 2889236"/>
              <a:gd name="connsiteY102" fmla="*/ 87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889236" h="6858000">
                <a:moveTo>
                  <a:pt x="1514461" y="0"/>
                </a:moveTo>
                <a:lnTo>
                  <a:pt x="1291796" y="0"/>
                </a:lnTo>
                <a:lnTo>
                  <a:pt x="1242998" y="0"/>
                </a:lnTo>
                <a:lnTo>
                  <a:pt x="303177" y="0"/>
                </a:lnTo>
                <a:lnTo>
                  <a:pt x="235415" y="0"/>
                </a:lnTo>
                <a:lnTo>
                  <a:pt x="0" y="0"/>
                </a:lnTo>
                <a:lnTo>
                  <a:pt x="0" y="6858000"/>
                </a:lnTo>
                <a:lnTo>
                  <a:pt x="235415" y="6858000"/>
                </a:lnTo>
                <a:lnTo>
                  <a:pt x="303177" y="6858000"/>
                </a:lnTo>
                <a:lnTo>
                  <a:pt x="1242998" y="6858000"/>
                </a:lnTo>
                <a:lnTo>
                  <a:pt x="1291795" y="6858000"/>
                </a:lnTo>
                <a:lnTo>
                  <a:pt x="1514461" y="6858000"/>
                </a:lnTo>
                <a:lnTo>
                  <a:pt x="1541448" y="6770688"/>
                </a:lnTo>
                <a:lnTo>
                  <a:pt x="1566848" y="6683375"/>
                </a:lnTo>
                <a:lnTo>
                  <a:pt x="1592248" y="6594475"/>
                </a:lnTo>
                <a:lnTo>
                  <a:pt x="1614473" y="6503988"/>
                </a:lnTo>
                <a:lnTo>
                  <a:pt x="1641461" y="6416675"/>
                </a:lnTo>
                <a:lnTo>
                  <a:pt x="1670036" y="6332538"/>
                </a:lnTo>
                <a:lnTo>
                  <a:pt x="1706548" y="6253163"/>
                </a:lnTo>
                <a:lnTo>
                  <a:pt x="1749411" y="6180138"/>
                </a:lnTo>
                <a:lnTo>
                  <a:pt x="1797036" y="6118225"/>
                </a:lnTo>
                <a:lnTo>
                  <a:pt x="1849423" y="6059488"/>
                </a:lnTo>
                <a:lnTo>
                  <a:pt x="1909748" y="6005513"/>
                </a:lnTo>
                <a:lnTo>
                  <a:pt x="1973248" y="5951538"/>
                </a:lnTo>
                <a:lnTo>
                  <a:pt x="2039923" y="5900738"/>
                </a:lnTo>
                <a:lnTo>
                  <a:pt x="2106598" y="5849938"/>
                </a:lnTo>
                <a:lnTo>
                  <a:pt x="2174861" y="5797550"/>
                </a:lnTo>
                <a:lnTo>
                  <a:pt x="2239948" y="5746750"/>
                </a:lnTo>
                <a:lnTo>
                  <a:pt x="2301861" y="5692775"/>
                </a:lnTo>
                <a:lnTo>
                  <a:pt x="2359011" y="5634038"/>
                </a:lnTo>
                <a:lnTo>
                  <a:pt x="2411398" y="5575300"/>
                </a:lnTo>
                <a:lnTo>
                  <a:pt x="2454261" y="5511800"/>
                </a:lnTo>
                <a:lnTo>
                  <a:pt x="2490773" y="5440363"/>
                </a:lnTo>
                <a:lnTo>
                  <a:pt x="2512998" y="5370513"/>
                </a:lnTo>
                <a:lnTo>
                  <a:pt x="2527286" y="5292725"/>
                </a:lnTo>
                <a:lnTo>
                  <a:pt x="2533636" y="5216525"/>
                </a:lnTo>
                <a:lnTo>
                  <a:pt x="2532048" y="5135563"/>
                </a:lnTo>
                <a:lnTo>
                  <a:pt x="2525698" y="5054600"/>
                </a:lnTo>
                <a:lnTo>
                  <a:pt x="2517761" y="4970463"/>
                </a:lnTo>
                <a:lnTo>
                  <a:pt x="2506648" y="4886325"/>
                </a:lnTo>
                <a:lnTo>
                  <a:pt x="2493948" y="4802188"/>
                </a:lnTo>
                <a:lnTo>
                  <a:pt x="2484423" y="4718050"/>
                </a:lnTo>
                <a:lnTo>
                  <a:pt x="2478073" y="4633913"/>
                </a:lnTo>
                <a:lnTo>
                  <a:pt x="2473311" y="4552950"/>
                </a:lnTo>
                <a:lnTo>
                  <a:pt x="2478073" y="4473575"/>
                </a:lnTo>
                <a:lnTo>
                  <a:pt x="2487598" y="4395788"/>
                </a:lnTo>
                <a:lnTo>
                  <a:pt x="2508236" y="4314825"/>
                </a:lnTo>
                <a:lnTo>
                  <a:pt x="2539986" y="4235450"/>
                </a:lnTo>
                <a:lnTo>
                  <a:pt x="2578086" y="4156075"/>
                </a:lnTo>
                <a:lnTo>
                  <a:pt x="2620948" y="4076700"/>
                </a:lnTo>
                <a:lnTo>
                  <a:pt x="2665398" y="3998913"/>
                </a:lnTo>
                <a:lnTo>
                  <a:pt x="2713024" y="3919538"/>
                </a:lnTo>
                <a:lnTo>
                  <a:pt x="2755886" y="3840163"/>
                </a:lnTo>
                <a:lnTo>
                  <a:pt x="2798748" y="3759200"/>
                </a:lnTo>
                <a:lnTo>
                  <a:pt x="2835261" y="3678238"/>
                </a:lnTo>
                <a:lnTo>
                  <a:pt x="2863836" y="3597275"/>
                </a:lnTo>
                <a:lnTo>
                  <a:pt x="2879711" y="3514725"/>
                </a:lnTo>
                <a:lnTo>
                  <a:pt x="2889236" y="3429000"/>
                </a:lnTo>
                <a:lnTo>
                  <a:pt x="2879711" y="3343275"/>
                </a:lnTo>
                <a:lnTo>
                  <a:pt x="2863836" y="3260725"/>
                </a:lnTo>
                <a:lnTo>
                  <a:pt x="2835261" y="3179763"/>
                </a:lnTo>
                <a:lnTo>
                  <a:pt x="2798748" y="3098800"/>
                </a:lnTo>
                <a:lnTo>
                  <a:pt x="2755886" y="3017838"/>
                </a:lnTo>
                <a:lnTo>
                  <a:pt x="2713024" y="2938463"/>
                </a:lnTo>
                <a:lnTo>
                  <a:pt x="2665398" y="2859088"/>
                </a:lnTo>
                <a:lnTo>
                  <a:pt x="2620948" y="2781300"/>
                </a:lnTo>
                <a:lnTo>
                  <a:pt x="2578086" y="2701925"/>
                </a:lnTo>
                <a:lnTo>
                  <a:pt x="2539986" y="2622550"/>
                </a:lnTo>
                <a:lnTo>
                  <a:pt x="2508236" y="2543175"/>
                </a:lnTo>
                <a:lnTo>
                  <a:pt x="2487598" y="2462213"/>
                </a:lnTo>
                <a:lnTo>
                  <a:pt x="2478073" y="2384425"/>
                </a:lnTo>
                <a:lnTo>
                  <a:pt x="2473311" y="2305050"/>
                </a:lnTo>
                <a:lnTo>
                  <a:pt x="2478073" y="2224088"/>
                </a:lnTo>
                <a:lnTo>
                  <a:pt x="2484423" y="2139950"/>
                </a:lnTo>
                <a:lnTo>
                  <a:pt x="2493948" y="2055813"/>
                </a:lnTo>
                <a:lnTo>
                  <a:pt x="2506648" y="1971675"/>
                </a:lnTo>
                <a:lnTo>
                  <a:pt x="2517761" y="1887538"/>
                </a:lnTo>
                <a:lnTo>
                  <a:pt x="2525698" y="1803400"/>
                </a:lnTo>
                <a:lnTo>
                  <a:pt x="2532048" y="1722438"/>
                </a:lnTo>
                <a:lnTo>
                  <a:pt x="2533636" y="1641475"/>
                </a:lnTo>
                <a:lnTo>
                  <a:pt x="2527286" y="1565275"/>
                </a:lnTo>
                <a:lnTo>
                  <a:pt x="2512998" y="1487488"/>
                </a:lnTo>
                <a:lnTo>
                  <a:pt x="2490773" y="1417638"/>
                </a:lnTo>
                <a:lnTo>
                  <a:pt x="2454261" y="1346200"/>
                </a:lnTo>
                <a:lnTo>
                  <a:pt x="2411398" y="1282700"/>
                </a:lnTo>
                <a:lnTo>
                  <a:pt x="2359011" y="1223963"/>
                </a:lnTo>
                <a:lnTo>
                  <a:pt x="2301861" y="1165225"/>
                </a:lnTo>
                <a:lnTo>
                  <a:pt x="2239948" y="1111250"/>
                </a:lnTo>
                <a:lnTo>
                  <a:pt x="2174861" y="1060450"/>
                </a:lnTo>
                <a:lnTo>
                  <a:pt x="2106598" y="1008063"/>
                </a:lnTo>
                <a:lnTo>
                  <a:pt x="2039923" y="957263"/>
                </a:lnTo>
                <a:lnTo>
                  <a:pt x="1973248" y="906463"/>
                </a:lnTo>
                <a:lnTo>
                  <a:pt x="1909748" y="852488"/>
                </a:lnTo>
                <a:lnTo>
                  <a:pt x="1849423" y="798513"/>
                </a:lnTo>
                <a:lnTo>
                  <a:pt x="1797036" y="739775"/>
                </a:lnTo>
                <a:lnTo>
                  <a:pt x="1749411" y="677863"/>
                </a:lnTo>
                <a:lnTo>
                  <a:pt x="1706548" y="604838"/>
                </a:lnTo>
                <a:lnTo>
                  <a:pt x="1670036" y="525463"/>
                </a:lnTo>
                <a:lnTo>
                  <a:pt x="1641461" y="441325"/>
                </a:lnTo>
                <a:lnTo>
                  <a:pt x="1614473" y="354013"/>
                </a:lnTo>
                <a:lnTo>
                  <a:pt x="1592248" y="263525"/>
                </a:lnTo>
                <a:lnTo>
                  <a:pt x="1566848" y="174625"/>
                </a:lnTo>
                <a:lnTo>
                  <a:pt x="1541448" y="87313"/>
                </a:lnTo>
                <a:close/>
              </a:path>
            </a:pathLst>
          </a:custGeom>
          <a:solidFill>
            <a:srgbClr val="171624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5618293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4957</TotalTime>
  <Words>353</Words>
  <Application>Microsoft Office PowerPoint</Application>
  <PresentationFormat>Widescreen</PresentationFormat>
  <Paragraphs>45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Courier New</vt:lpstr>
      <vt:lpstr>Gill Sans MT</vt:lpstr>
      <vt:lpstr>Impact</vt:lpstr>
      <vt:lpstr>Badge</vt:lpstr>
      <vt:lpstr>Project 4   Demo 2</vt:lpstr>
      <vt:lpstr>Project Overview: Android App to retrieve Spotify song recommendations based on user’s top songs from listening history</vt:lpstr>
      <vt:lpstr>Progress</vt:lpstr>
      <vt:lpstr>Feature Changes</vt:lpstr>
      <vt:lpstr>Architecture</vt:lpstr>
      <vt:lpstr>The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– Demo 1</dc:title>
  <dc:creator>Alicia Smith</dc:creator>
  <cp:lastModifiedBy>Alicia Smith</cp:lastModifiedBy>
  <cp:revision>18</cp:revision>
  <dcterms:created xsi:type="dcterms:W3CDTF">2021-11-18T13:50:50Z</dcterms:created>
  <dcterms:modified xsi:type="dcterms:W3CDTF">2022-04-01T13:58:06Z</dcterms:modified>
</cp:coreProperties>
</file>